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59" r:id="rId5"/>
    <p:sldId id="258" r:id="rId6"/>
    <p:sldId id="293" r:id="rId7"/>
    <p:sldId id="261" r:id="rId8"/>
    <p:sldId id="262" r:id="rId9"/>
    <p:sldId id="263" r:id="rId10"/>
    <p:sldId id="266" r:id="rId11"/>
    <p:sldId id="300" r:id="rId12"/>
    <p:sldId id="268" r:id="rId13"/>
    <p:sldId id="265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80" r:id="rId25"/>
    <p:sldId id="289" r:id="rId26"/>
    <p:sldId id="281" r:id="rId27"/>
    <p:sldId id="278" r:id="rId28"/>
    <p:sldId id="282" r:id="rId29"/>
    <p:sldId id="299" r:id="rId30"/>
    <p:sldId id="284" r:id="rId31"/>
    <p:sldId id="295" r:id="rId32"/>
    <p:sldId id="296" r:id="rId33"/>
    <p:sldId id="297" r:id="rId34"/>
    <p:sldId id="298" r:id="rId35"/>
    <p:sldId id="285" r:id="rId36"/>
    <p:sldId id="290" r:id="rId37"/>
    <p:sldId id="286" r:id="rId38"/>
    <p:sldId id="279" r:id="rId39"/>
    <p:sldId id="291" r:id="rId40"/>
    <p:sldId id="287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D60"/>
    <a:srgbClr val="F78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0E8C3-E273-40EB-92ED-86A82D8CF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B676CE-BC52-4F87-B305-A99A69B0D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2062FE-1D24-4462-9B8A-C6BC9DD4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F63115-AD95-420B-A9C3-493FC7B9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EFFD9A-F921-45E0-B253-2EDF2658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2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3650D-6021-444C-BCD9-534706C9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457EB3-44D2-465C-B55D-7B24BF28F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D9CBA9-98EB-48D0-8B6C-F89A981E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5C7136-0632-4412-97EF-4F0126A6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1C811A-640E-40FA-92B1-B7AFFA89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3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AD9E3E-8069-430B-BDDC-5A0C10A17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15E419-203D-49D5-A870-458721E8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BC5DC-C125-4148-9248-2280CA89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60AE53-EBC1-43F0-A0FE-FC4A34CC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58AE73-E249-4E34-99F0-9979C7A0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7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50954-0113-4C66-BC89-85BA1C12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356BF6-3DD5-45F7-ABA9-F5A8DF26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54E173-6D69-4CA0-B2AB-0DEFC214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DF50D9-05CF-4E37-AD5F-CB2FC4EE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12330C-EB6A-4F2C-92B7-83ECE26C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2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33F21-E6C7-4CA1-B439-D9D8154E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6D1510-BFC9-408B-B4D9-ECA4B0CB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FD4ED9-BDB1-48D9-8235-FB7DEF75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8F49C-435D-4AD7-9457-BCAD09E0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56C420-8380-46AB-9582-E936CEA0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76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67A61-FC11-46C0-AA67-BABCF6F3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D3078E-D7A9-4174-8F82-BE349545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38FAFD-7588-43F5-8331-167B6F742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696032-42B4-4ED9-8629-192C8128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00E528-861E-4C23-95F4-52DBE18A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1D6380-81B7-4A6C-9EC0-275B7AD4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40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80847-1DC2-4314-BFBB-C37F1939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FFAF56-04C9-4D74-9DD9-7309821B3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4EBDD3-3C49-4CAA-AC25-148E46A23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87DED3-6CCA-49BE-A391-044EE3BB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2214DF-1A62-4D37-8C26-180AF7C02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C49B52-4CD8-407A-AFCF-1D18BF76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B5A10F-D3F1-4803-B1C1-96A02120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3B749E-1DE1-4819-AD2D-9A5C18A5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4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B7AFA-161A-40D6-8662-C1EEFC6E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CA51C8-2F4D-4488-8C52-1855A9CB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A5D1E-D58B-4450-A61E-A9D7F7A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1AE3EA-32AA-4028-A35E-7FE0CC59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6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9DB376-0C69-43EB-B3CA-E2662E44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E3D48C-901C-4324-81CB-329DC93D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0371C3-519C-4E5D-A10D-258F3F59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96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FF4DC-F920-4465-803C-41025F93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408E53-D5E2-413F-AAC2-122E68D5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B0B477-DC4C-41D2-8F8C-DF7ADBB3E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6DB22-5722-4642-90B0-1F634BC7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B64060-D0F3-4D03-A442-F831FD26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46FF83-D047-4ABA-837E-B161B84A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F5F17-C506-492A-B2E2-604406E1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345784-514F-41C6-BA03-D4FA90C60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BE36B9-9594-4CD1-8035-EA175E35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C0218D-BBA4-4862-91BF-586FA8E9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35D944-CFE0-4FE3-86D9-72BA3CC8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3D7A18-7F26-4D09-9873-736891B2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9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A85DDAD-DDCC-4B39-8361-BD6DC3A0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30F1A4-B7EC-4397-BE2C-11CB339E5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EA25C3-11B1-4A03-AC8D-BD446D509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3F8D-5EAB-4707-8EA8-0168DB96CC85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1A2CE6-1A03-48CF-8BC0-2F540B00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A157A9-4B41-4C6F-98BD-95725AD6E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6FE6816-CFC8-445E-8CDF-0F05B518B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" y="-12818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2AEC67-22D3-4E3B-86EA-52883D3A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3" y="1041399"/>
            <a:ext cx="5944409" cy="4286381"/>
          </a:xfrm>
        </p:spPr>
        <p:txBody>
          <a:bodyPr>
            <a:noAutofit/>
          </a:bodyPr>
          <a:lstStyle/>
          <a:p>
            <a:pPr algn="l"/>
            <a:r>
              <a:rPr lang="pt-BR" sz="7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- Uma perspectiva de toda a vida.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CD1509-337A-ECE1-242C-2DA0EBAA6428}"/>
              </a:ext>
            </a:extLst>
          </p:cNvPr>
          <p:cNvSpPr txBox="1"/>
          <p:nvPr/>
        </p:nvSpPr>
        <p:spPr>
          <a:xfrm>
            <a:off x="3672" y="6374186"/>
            <a:ext cx="6174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Nutricionista Maratthan Lima </a:t>
            </a:r>
            <a:endParaRPr lang="pt-B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BE36F4-1E1A-1320-3406-40AF9C21B9AC}"/>
              </a:ext>
            </a:extLst>
          </p:cNvPr>
          <p:cNvSpPr txBox="1"/>
          <p:nvPr/>
        </p:nvSpPr>
        <p:spPr>
          <a:xfrm>
            <a:off x="350704" y="694996"/>
            <a:ext cx="1149059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5500" b="0" i="0" cap="all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saúde começa na infância</a:t>
            </a:r>
            <a:endParaRPr lang="pt-BR" sz="5500" cap="al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2DC8EE-3081-90C4-1ACC-59EB56E18523}"/>
              </a:ext>
            </a:extLst>
          </p:cNvPr>
          <p:cNvSpPr txBox="1"/>
          <p:nvPr/>
        </p:nvSpPr>
        <p:spPr>
          <a:xfrm>
            <a:off x="440675" y="1792520"/>
            <a:ext cx="107653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Alimentação errada desde pequeno</a:t>
            </a:r>
            <a:endParaRPr lang="pt-BR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Muito açúcar, refrigerante, ultraprocessados</a:t>
            </a:r>
            <a:endParaRPr lang="pt-BR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Pouca atividade física</a:t>
            </a:r>
            <a:endParaRPr lang="pt-BR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Muita tela e pouca brincadeira</a:t>
            </a:r>
            <a:endParaRPr lang="pt-BR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473BB6C-4CB8-34B5-FD22-B5CCAC0C51A4}"/>
              </a:ext>
            </a:extLst>
          </p:cNvPr>
          <p:cNvSpPr txBox="1"/>
          <p:nvPr/>
        </p:nvSpPr>
        <p:spPr>
          <a:xfrm>
            <a:off x="403464" y="562526"/>
            <a:ext cx="86192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50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 na vida adulta:</a:t>
            </a:r>
            <a:endParaRPr lang="pt-BR" sz="5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EF2780-7E89-A3A6-B341-F2A0C9817F14}"/>
              </a:ext>
            </a:extLst>
          </p:cNvPr>
          <p:cNvSpPr txBox="1"/>
          <p:nvPr/>
        </p:nvSpPr>
        <p:spPr>
          <a:xfrm>
            <a:off x="403464" y="1591447"/>
            <a:ext cx="609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Obesidade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Hipertensão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A66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Colesterol alterado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D9950DD-9FF6-45F5-382C-FDAAE075003B}"/>
              </a:ext>
            </a:extLst>
          </p:cNvPr>
          <p:cNvSpPr/>
          <p:nvPr/>
        </p:nvSpPr>
        <p:spPr>
          <a:xfrm>
            <a:off x="4198775" y="2323323"/>
            <a:ext cx="6270172" cy="3447155"/>
          </a:xfrm>
          <a:prstGeom prst="ellipse">
            <a:avLst/>
          </a:prstGeom>
          <a:solidFill>
            <a:srgbClr val="016D60"/>
          </a:solidFill>
          <a:ln>
            <a:solidFill>
              <a:srgbClr val="016D6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cap="all" dirty="0">
                <a:solidFill>
                  <a:srgbClr val="F78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criança de hoje é o paciente de amanhã - se não houver orientação</a:t>
            </a:r>
            <a:endParaRPr lang="pt-BR" sz="3000" dirty="0">
              <a:ln w="0"/>
              <a:solidFill>
                <a:srgbClr val="F78B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0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744353-FEB6-F656-4109-0453FE2AA87F}"/>
              </a:ext>
            </a:extLst>
          </p:cNvPr>
          <p:cNvSpPr txBox="1"/>
          <p:nvPr/>
        </p:nvSpPr>
        <p:spPr>
          <a:xfrm>
            <a:off x="548089" y="305584"/>
            <a:ext cx="86069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5000" b="0" i="0" dirty="0">
                <a:solidFill>
                  <a:srgbClr val="FFFFFF"/>
                </a:solidFill>
                <a:effectLst/>
                <a:highlight>
                  <a:srgbClr val="F78B3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velhice mostra a conta</a:t>
            </a:r>
            <a:endParaRPr lang="pt-BR" sz="5000" dirty="0">
              <a:effectLst/>
              <a:highlight>
                <a:srgbClr val="F78B3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5D6802-322A-5583-37C7-CF723B40F80B}"/>
              </a:ext>
            </a:extLst>
          </p:cNvPr>
          <p:cNvSpPr txBox="1"/>
          <p:nvPr/>
        </p:nvSpPr>
        <p:spPr>
          <a:xfrm>
            <a:off x="548088" y="1441887"/>
            <a:ext cx="951031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terceira idade aparecem as frases:</a:t>
            </a:r>
          </a:p>
          <a:p>
            <a:pPr algn="l" rtl="0">
              <a:buNone/>
            </a:pP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Agora tenho que cortar isso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médico proibiu aquilo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Estou cheio de remédios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endParaRPr lang="pt-BR" sz="3000" b="0" i="0" dirty="0">
              <a:solidFill>
                <a:srgbClr val="016D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o problema não começou agora.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endParaRPr lang="pt-BR" sz="3000" b="0" i="0" dirty="0">
              <a:solidFill>
                <a:srgbClr val="016D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 começou a 20, 30 anos atrás...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8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D94552-087A-2838-660B-CEC8228040DC}"/>
              </a:ext>
            </a:extLst>
          </p:cNvPr>
          <p:cNvSpPr txBox="1"/>
          <p:nvPr/>
        </p:nvSpPr>
        <p:spPr>
          <a:xfrm>
            <a:off x="0" y="1275069"/>
            <a:ext cx="119202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7000" b="0" i="0" cap="all" dirty="0">
                <a:solidFill>
                  <a:schemeClr val="bg1"/>
                </a:solidFill>
                <a:effectLst/>
                <a:highlight>
                  <a:srgbClr val="F78B3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doença aparece no corpo, mas começa nos hábitos.</a:t>
            </a:r>
            <a:endParaRPr lang="pt-BR" sz="7000" cap="all" dirty="0">
              <a:solidFill>
                <a:schemeClr val="bg1"/>
              </a:solidFill>
              <a:effectLst/>
              <a:highlight>
                <a:srgbClr val="F78B3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62AC3B-04F2-5BF4-3C2D-6F1F3C31C3E0}"/>
              </a:ext>
            </a:extLst>
          </p:cNvPr>
          <p:cNvSpPr txBox="1"/>
          <p:nvPr/>
        </p:nvSpPr>
        <p:spPr>
          <a:xfrm>
            <a:off x="5576828" y="623064"/>
            <a:ext cx="657110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5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Somos o que comemos</a:t>
            </a: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>
              <a:buNone/>
            </a:pPr>
            <a:r>
              <a:rPr lang="pt-BR" sz="5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qualidade da alimentação impacta diretamente a saúde física e mental.</a:t>
            </a:r>
            <a:endParaRPr lang="pt-BR" sz="5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7679318-6979-F882-6D04-3275A74C28B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068" y="1603998"/>
            <a:ext cx="2666082" cy="19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4714713-AA1E-4804-1F34-709C6841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3062994"/>
            <a:ext cx="3659894" cy="24399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3DEBF51-7D97-67AF-4C8A-2146F9C6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623064"/>
            <a:ext cx="3659894" cy="24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21524A7-70F0-6BB8-1854-1D9385B98901}"/>
              </a:ext>
            </a:extLst>
          </p:cNvPr>
          <p:cNvSpPr txBox="1"/>
          <p:nvPr/>
        </p:nvSpPr>
        <p:spPr>
          <a:xfrm>
            <a:off x="360801" y="261516"/>
            <a:ext cx="81221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HÁBITOS QUE MUDAM TODA A VIDA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AFA333-9524-2669-3139-50DBB3B73224}"/>
              </a:ext>
            </a:extLst>
          </p:cNvPr>
          <p:cNvSpPr txBox="1"/>
          <p:nvPr/>
        </p:nvSpPr>
        <p:spPr>
          <a:xfrm>
            <a:off x="458454" y="4117633"/>
            <a:ext cx="64797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3500" b="0" i="0" dirty="0">
                <a:solidFill>
                  <a:srgbClr val="FFFFFF"/>
                </a:solidFill>
                <a:effectLst/>
                <a:highlight>
                  <a:srgbClr val="F78B3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 é remédio, é hábito!</a:t>
            </a:r>
            <a:endParaRPr lang="pt-BR" sz="3500" dirty="0">
              <a:effectLst/>
              <a:highlight>
                <a:srgbClr val="F78B3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04F5DE-DD59-A45C-EDC2-8E77AFDBCC59}"/>
              </a:ext>
            </a:extLst>
          </p:cNvPr>
          <p:cNvSpPr txBox="1"/>
          <p:nvPr/>
        </p:nvSpPr>
        <p:spPr>
          <a:xfrm>
            <a:off x="458454" y="1174520"/>
            <a:ext cx="609783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+mj-lt"/>
              <a:buAutoNum type="arabicPeriod"/>
            </a:pPr>
            <a:r>
              <a:rPr lang="pt-BR" sz="3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Comer comida de verdade</a:t>
            </a:r>
            <a:endParaRPr lang="pt-BR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+mj-lt"/>
              <a:buAutoNum type="arabicPeriod"/>
            </a:pPr>
            <a:r>
              <a:rPr lang="pt-BR" sz="3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Dormir bem</a:t>
            </a:r>
            <a:endParaRPr lang="pt-BR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+mj-lt"/>
              <a:buAutoNum type="arabicPeriod"/>
            </a:pPr>
            <a:r>
              <a:rPr lang="pt-BR" sz="3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Fazer atividade física</a:t>
            </a:r>
            <a:endParaRPr lang="pt-BR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+mj-lt"/>
              <a:buAutoNum type="arabicPeriod"/>
            </a:pPr>
            <a:r>
              <a:rPr lang="pt-BR" sz="3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Controlar o estresse</a:t>
            </a:r>
            <a:endParaRPr lang="pt-BR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+mj-lt"/>
              <a:buAutoNum type="arabicPeriod"/>
            </a:pPr>
            <a:r>
              <a:rPr lang="pt-BR" sz="3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Beber água 35ml/kg</a:t>
            </a:r>
            <a:endParaRPr lang="pt-BR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7692E8-5FA0-7FEB-9505-E7E7C8D102C2}"/>
              </a:ext>
            </a:extLst>
          </p:cNvPr>
          <p:cNvSpPr txBox="1"/>
          <p:nvPr/>
        </p:nvSpPr>
        <p:spPr>
          <a:xfrm>
            <a:off x="2938749" y="4906311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4000" b="0" i="0" dirty="0">
                <a:solidFill>
                  <a:srgbClr val="FFFFFF"/>
                </a:solidFill>
                <a:effectLst/>
                <a:highlight>
                  <a:srgbClr val="016D6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Simples, mas poderoso!</a:t>
            </a:r>
            <a:endParaRPr lang="pt-BR" sz="4000" dirty="0">
              <a:effectLst/>
              <a:highlight>
                <a:srgbClr val="016D6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DBE77C-4345-780D-4D58-EFE499D43D79}"/>
              </a:ext>
            </a:extLst>
          </p:cNvPr>
          <p:cNvSpPr txBox="1"/>
          <p:nvPr/>
        </p:nvSpPr>
        <p:spPr>
          <a:xfrm>
            <a:off x="231354" y="415753"/>
            <a:ext cx="11325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4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as pessoas só cuidam quando adoecem?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0BE339-6C3F-7B10-BF08-9B352F2082A7}"/>
              </a:ext>
            </a:extLst>
          </p:cNvPr>
          <p:cNvSpPr txBox="1"/>
          <p:nvPr/>
        </p:nvSpPr>
        <p:spPr>
          <a:xfrm>
            <a:off x="231354" y="1739192"/>
            <a:ext cx="113253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Porque: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dói no começo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da sintoma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Parece que ‘nunca vai acontecer comigo’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buNone/>
            </a:pPr>
            <a:endParaRPr lang="pt-BR" sz="3000" b="0" i="0" dirty="0">
              <a:solidFill>
                <a:srgbClr val="016D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acontece...</a:t>
            </a:r>
          </a:p>
          <a:p>
            <a:pPr algn="ctr" rtl="0">
              <a:buNone/>
            </a:pP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buNone/>
            </a:pPr>
            <a:r>
              <a:rPr lang="pt-BR" sz="3000" b="0" i="0" cap="all" dirty="0">
                <a:solidFill>
                  <a:schemeClr val="bg1"/>
                </a:solidFill>
                <a:effectLst/>
                <a:highlight>
                  <a:srgbClr val="016D6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doença é cara. a prevenção é barata</a:t>
            </a:r>
            <a:endParaRPr lang="pt-BR" sz="3000" cap="all" dirty="0">
              <a:solidFill>
                <a:schemeClr val="bg1"/>
              </a:solidFill>
              <a:effectLst/>
              <a:highlight>
                <a:srgbClr val="016D6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F7C42E-BCB1-1960-2AAB-1372C6785D1C}"/>
              </a:ext>
            </a:extLst>
          </p:cNvPr>
          <p:cNvSpPr txBox="1"/>
          <p:nvPr/>
        </p:nvSpPr>
        <p:spPr>
          <a:xfrm>
            <a:off x="691307" y="412999"/>
            <a:ext cx="6097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450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é decisão diária</a:t>
            </a:r>
            <a:endParaRPr lang="pt-BR" sz="4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55233C-6B60-FB7F-8A0B-8A289057D064}"/>
              </a:ext>
            </a:extLst>
          </p:cNvPr>
          <p:cNvSpPr txBox="1"/>
          <p:nvPr/>
        </p:nvSpPr>
        <p:spPr>
          <a:xfrm>
            <a:off x="691307" y="1306542"/>
            <a:ext cx="60978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é dieta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é academia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é remédio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AD08BB-4341-FB38-E92A-4A4D2CF5690F}"/>
              </a:ext>
            </a:extLst>
          </p:cNvPr>
          <p:cNvSpPr txBox="1"/>
          <p:nvPr/>
        </p:nvSpPr>
        <p:spPr>
          <a:xfrm>
            <a:off x="691307" y="3293799"/>
            <a:ext cx="60978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decisão todo dia: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eu como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quanto eu me movimento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eu durmo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eu cuido da minha mente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7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5CAF81-D400-2F43-1A52-8B308AD29FA7}"/>
              </a:ext>
            </a:extLst>
          </p:cNvPr>
          <p:cNvSpPr txBox="1"/>
          <p:nvPr/>
        </p:nvSpPr>
        <p:spPr>
          <a:xfrm>
            <a:off x="782197" y="777733"/>
            <a:ext cx="1015755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não é um evento.</a:t>
            </a:r>
          </a:p>
          <a:p>
            <a:pPr>
              <a:buNone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é um caminho.</a:t>
            </a:r>
          </a:p>
          <a:p>
            <a:pPr>
              <a:buNone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esse caminho começa hoje.</a:t>
            </a:r>
          </a:p>
          <a:p>
            <a:pPr>
              <a:buNone/>
            </a:pPr>
            <a:endParaRPr lang="pt-BR" sz="50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você pode mudar hoje para agradecer no futuro?</a:t>
            </a:r>
          </a:p>
        </p:txBody>
      </p:sp>
    </p:spTree>
    <p:extLst>
      <p:ext uri="{BB962C8B-B14F-4D97-AF65-F5344CB8AC3E}">
        <p14:creationId xmlns:p14="http://schemas.microsoft.com/office/powerpoint/2010/main" val="135360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4CB357-91DD-29EF-751B-E4D93B87EFB6}"/>
              </a:ext>
            </a:extLst>
          </p:cNvPr>
          <p:cNvSpPr txBox="1"/>
          <p:nvPr/>
        </p:nvSpPr>
        <p:spPr>
          <a:xfrm>
            <a:off x="749147" y="1134737"/>
            <a:ext cx="10994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que o aluno coma correndo;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Incentivar a mastigação devagar;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 o lanche em um momento tranquilo;</a:t>
            </a:r>
          </a:p>
        </p:txBody>
      </p:sp>
    </p:spTree>
    <p:extLst>
      <p:ext uri="{BB962C8B-B14F-4D97-AF65-F5344CB8AC3E}">
        <p14:creationId xmlns:p14="http://schemas.microsoft.com/office/powerpoint/2010/main" val="372208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CECB1952-B982-A56F-D6BE-1072F1F57BED}"/>
              </a:ext>
            </a:extLst>
          </p:cNvPr>
          <p:cNvSpPr txBox="1">
            <a:spLocks/>
          </p:cNvSpPr>
          <p:nvPr/>
        </p:nvSpPr>
        <p:spPr>
          <a:xfrm>
            <a:off x="596817" y="1668051"/>
            <a:ext cx="10998366" cy="3521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Construindo bases sólidas do nascimento à longevidade.</a:t>
            </a:r>
          </a:p>
          <a:p>
            <a:pPr marL="0" indent="0">
              <a:buNone/>
            </a:pPr>
            <a:endParaRPr lang="pt-BR" sz="4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 de quem ensina para ensinar a cuidar.</a:t>
            </a:r>
          </a:p>
        </p:txBody>
      </p:sp>
    </p:spTree>
    <p:extLst>
      <p:ext uri="{BB962C8B-B14F-4D97-AF65-F5344CB8AC3E}">
        <p14:creationId xmlns:p14="http://schemas.microsoft.com/office/powerpoint/2010/main" val="346147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9E53E9-83E1-6692-1380-F032DDC2E55A}"/>
              </a:ext>
            </a:extLst>
          </p:cNvPr>
          <p:cNvSpPr txBox="1"/>
          <p:nvPr/>
        </p:nvSpPr>
        <p:spPr>
          <a:xfrm>
            <a:off x="264405" y="927104"/>
            <a:ext cx="116631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Hidratação</a:t>
            </a:r>
          </a:p>
          <a:p>
            <a:endParaRPr lang="pt-BR" sz="3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Lembrar os alunos de beber água ao longo do turno;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pausas da aula com goles de água</a:t>
            </a:r>
          </a:p>
          <a:p>
            <a:endParaRPr lang="pt-BR" sz="3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vezes: cansaço, dor de cabeça, irritação é desidratação</a:t>
            </a:r>
          </a:p>
        </p:txBody>
      </p:sp>
    </p:spTree>
    <p:extLst>
      <p:ext uri="{BB962C8B-B14F-4D97-AF65-F5344CB8AC3E}">
        <p14:creationId xmlns:p14="http://schemas.microsoft.com/office/powerpoint/2010/main" val="403134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C0E7EB-7B2A-EF1E-04BF-51C3A25B23A6}"/>
              </a:ext>
            </a:extLst>
          </p:cNvPr>
          <p:cNvSpPr txBox="1"/>
          <p:nvPr/>
        </p:nvSpPr>
        <p:spPr>
          <a:xfrm>
            <a:off x="910502" y="733185"/>
            <a:ext cx="103709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F78B31"/>
                </a:solidFill>
                <a:highlight>
                  <a:srgbClr val="016D6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professor não muda o cardápio de casa do aluno, mas pode mudar a consciência dele todos os dias.</a:t>
            </a:r>
          </a:p>
        </p:txBody>
      </p:sp>
    </p:spTree>
    <p:extLst>
      <p:ext uri="{BB962C8B-B14F-4D97-AF65-F5344CB8AC3E}">
        <p14:creationId xmlns:p14="http://schemas.microsoft.com/office/powerpoint/2010/main" val="1178326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0EA7879-4F3D-94DC-089B-A00DA39361C6}"/>
              </a:ext>
            </a:extLst>
          </p:cNvPr>
          <p:cNvSpPr txBox="1"/>
          <p:nvPr/>
        </p:nvSpPr>
        <p:spPr>
          <a:xfrm>
            <a:off x="301127" y="1680435"/>
            <a:ext cx="115897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ensinamos a escolher ‘comida de verdade’, estamos dando esse passaporte para a longevidade ativa.</a:t>
            </a:r>
          </a:p>
        </p:txBody>
      </p:sp>
    </p:spTree>
    <p:extLst>
      <p:ext uri="{BB962C8B-B14F-4D97-AF65-F5344CB8AC3E}">
        <p14:creationId xmlns:p14="http://schemas.microsoft.com/office/powerpoint/2010/main" val="324797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926A3E-004E-C8DE-45BE-0A4A7FE0C102}"/>
              </a:ext>
            </a:extLst>
          </p:cNvPr>
          <p:cNvSpPr txBox="1"/>
          <p:nvPr/>
        </p:nvSpPr>
        <p:spPr>
          <a:xfrm>
            <a:off x="315686" y="348352"/>
            <a:ext cx="115606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Professor, quando você incentiva um aluno a trocar o suco de caixinha pela água, você não está apenas cuidando do dente dele hoje;</a:t>
            </a:r>
          </a:p>
          <a:p>
            <a:pPr algn="ctr">
              <a:buNone/>
            </a:pPr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está protegendo os rins e o coração dele daqui a 30 anos.</a:t>
            </a:r>
          </a:p>
          <a:p>
            <a:pPr algn="ctr">
              <a:buNone/>
            </a:pPr>
            <a:endParaRPr lang="pt-BR" sz="4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é educar para a vida.</a:t>
            </a:r>
          </a:p>
        </p:txBody>
      </p:sp>
    </p:spTree>
    <p:extLst>
      <p:ext uri="{BB962C8B-B14F-4D97-AF65-F5344CB8AC3E}">
        <p14:creationId xmlns:p14="http://schemas.microsoft.com/office/powerpoint/2010/main" val="393513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5B81CD-93D8-E34D-51D4-30067CCCB460}"/>
              </a:ext>
            </a:extLst>
          </p:cNvPr>
          <p:cNvSpPr txBox="1"/>
          <p:nvPr/>
        </p:nvSpPr>
        <p:spPr>
          <a:xfrm>
            <a:off x="730785" y="736556"/>
            <a:ext cx="107304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Muitas vezes, olhamos para o aluno e vemos apenas a nota, o comportamento ou o desafio imediato.</a:t>
            </a: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endParaRPr lang="pt-BR" sz="4500" b="0" i="0" dirty="0">
              <a:solidFill>
                <a:srgbClr val="016D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a perspectiva de curso de vida nos convida a ver o adulto que está em construção.</a:t>
            </a:r>
          </a:p>
        </p:txBody>
      </p:sp>
    </p:spTree>
    <p:extLst>
      <p:ext uri="{BB962C8B-B14F-4D97-AF65-F5344CB8AC3E}">
        <p14:creationId xmlns:p14="http://schemas.microsoft.com/office/powerpoint/2010/main" val="18414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BC394B-9C84-E826-44C1-2FA379918786}"/>
              </a:ext>
            </a:extLst>
          </p:cNvPr>
          <p:cNvSpPr txBox="1"/>
          <p:nvPr/>
        </p:nvSpPr>
        <p:spPr>
          <a:xfrm>
            <a:off x="326571" y="80685"/>
            <a:ext cx="117659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42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saúde é uma construção coletiva</a:t>
            </a:r>
            <a:r>
              <a:rPr lang="pt-BR" sz="42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>
              <a:buNone/>
            </a:pPr>
            <a:r>
              <a:rPr lang="pt-BR" sz="42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acolhimento que você dá hoje para aquele aluno ‘difícil’ pode ser o fator protetivo que impedirá um colapso mental dele na fase adulta.</a:t>
            </a:r>
            <a:endParaRPr lang="pt-BR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endParaRPr lang="pt-BR" sz="4200" b="0" i="0" dirty="0">
              <a:solidFill>
                <a:srgbClr val="016D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2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incentivo ao esporte que você dá hoje é a autonomia que ele terá ao caminhar aos 80 anos.</a:t>
            </a:r>
            <a:endParaRPr lang="pt-BR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58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039057-2EDE-20E7-E014-BE55E036F2D9}"/>
              </a:ext>
            </a:extLst>
          </p:cNvPr>
          <p:cNvSpPr txBox="1"/>
          <p:nvPr/>
        </p:nvSpPr>
        <p:spPr>
          <a:xfrm>
            <a:off x="791378" y="936688"/>
            <a:ext cx="106092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Vocês </a:t>
            </a:r>
            <a:r>
              <a:rPr lang="pt-BR" sz="4000" dirty="0">
                <a:solidFill>
                  <a:srgbClr val="016D60"/>
                </a:solidFill>
                <a:highlight>
                  <a:srgbClr val="F78B3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são apenas professores de matemática, português ou historia. Vocês são arquitetos de trajetórias humanas. </a:t>
            </a:r>
          </a:p>
          <a:p>
            <a:pPr algn="ctr" rtl="0">
              <a:buNone/>
            </a:pP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 vez que vocês promovem um ambiente seguro e saudável, vocês estão escrevendo um capítulo de uma vida longa e plena.</a:t>
            </a:r>
            <a:endParaRPr lang="pt-BR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42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083884-6683-4F55-13A3-E2EBF6A3E5E6}"/>
              </a:ext>
            </a:extLst>
          </p:cNvPr>
          <p:cNvSpPr txBox="1"/>
          <p:nvPr/>
        </p:nvSpPr>
        <p:spPr>
          <a:xfrm>
            <a:off x="647241" y="343355"/>
            <a:ext cx="109204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500" dirty="0">
                <a:solidFill>
                  <a:schemeClr val="bg1"/>
                </a:solidFill>
                <a:highlight>
                  <a:srgbClr val="016D6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como vou encaixar SAÚDE em um currículo que já está apertado?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1415AB-AB12-81BB-7734-54C626A3E164}"/>
              </a:ext>
            </a:extLst>
          </p:cNvPr>
          <p:cNvSpPr txBox="1"/>
          <p:nvPr/>
        </p:nvSpPr>
        <p:spPr>
          <a:xfrm>
            <a:off x="735376" y="1696853"/>
            <a:ext cx="1054589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precisamos proibir o salgadinho, mas precisamos questionar o porquê da escolha.</a:t>
            </a:r>
          </a:p>
          <a:p>
            <a:pPr>
              <a:buNone/>
            </a:pPr>
            <a:endParaRPr lang="pt-BR" sz="3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 escola valoriza o alimento real, ela está prevenindo uma pressão alta que surgiria daqui a 30 anos.</a:t>
            </a:r>
          </a:p>
        </p:txBody>
      </p:sp>
    </p:spTree>
    <p:extLst>
      <p:ext uri="{BB962C8B-B14F-4D97-AF65-F5344CB8AC3E}">
        <p14:creationId xmlns:p14="http://schemas.microsoft.com/office/powerpoint/2010/main" val="2576449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EC2143-A379-7647-FE39-1ECD5A1E4104}"/>
              </a:ext>
            </a:extLst>
          </p:cNvPr>
          <p:cNvSpPr txBox="1"/>
          <p:nvPr/>
        </p:nvSpPr>
        <p:spPr>
          <a:xfrm>
            <a:off x="233265" y="463418"/>
            <a:ext cx="7328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4000" dirty="0">
                <a:solidFill>
                  <a:srgbClr val="FFFFFF"/>
                </a:solidFill>
                <a:highlight>
                  <a:srgbClr val="016D6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Orientação p</a:t>
            </a:r>
            <a:r>
              <a:rPr lang="pt-BR" sz="4000" b="0" i="0" dirty="0">
                <a:solidFill>
                  <a:srgbClr val="FFFFFF"/>
                </a:solidFill>
                <a:effectLst/>
                <a:highlight>
                  <a:srgbClr val="016D6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ara melhorar hoje </a:t>
            </a:r>
            <a:endParaRPr lang="pt-BR" sz="4000" dirty="0">
              <a:effectLst/>
              <a:highlight>
                <a:srgbClr val="016D6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6994AD-0F04-275F-62FC-57C9635D0D56}"/>
              </a:ext>
            </a:extLst>
          </p:cNvPr>
          <p:cNvSpPr txBox="1"/>
          <p:nvPr/>
        </p:nvSpPr>
        <p:spPr>
          <a:xfrm>
            <a:off x="489103" y="1292601"/>
            <a:ext cx="112137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</a:t>
            </a:r>
            <a:r>
              <a:rPr lang="pt-BR" sz="4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cardápios</a:t>
            </a: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coloridos e equilibrados</a:t>
            </a:r>
            <a:endParaRPr lang="pt-BR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Troque </a:t>
            </a:r>
            <a:r>
              <a:rPr lang="pt-BR" sz="4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suco de caixinha</a:t>
            </a: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por água ou sucos naturais</a:t>
            </a:r>
            <a:endParaRPr lang="pt-BR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Lanches saudáveis (frutas, verduras)</a:t>
            </a:r>
            <a:endParaRPr lang="pt-BR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4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Alie o sono e atividade física a uma boa alimentação</a:t>
            </a:r>
            <a:endParaRPr lang="pt-BR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0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A8E994-C6B0-84CE-4DD4-14EA0B04FDA7}"/>
              </a:ext>
            </a:extLst>
          </p:cNvPr>
          <p:cNvSpPr txBox="1"/>
          <p:nvPr/>
        </p:nvSpPr>
        <p:spPr>
          <a:xfrm>
            <a:off x="679579" y="662283"/>
            <a:ext cx="1083284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classificar alimentos como‘ proibidos’.</a:t>
            </a:r>
          </a:p>
          <a:p>
            <a:pPr algn="just"/>
            <a:endParaRPr lang="pt-BR" sz="40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escola, é mais eficaz trabalhar com a ideia de </a:t>
            </a:r>
            <a:r>
              <a:rPr lang="pt-BR" sz="4500" b="1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 (</a:t>
            </a:r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de ‘sempre’ e alimentos de ‘as vezes’) e de autonomia (aprender a escolher)</a:t>
            </a:r>
            <a:endParaRPr lang="pt-BR" sz="4500" b="1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2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EC67-22D3-4E3B-86EA-52883D3A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" y="521208"/>
            <a:ext cx="9144000" cy="740664"/>
          </a:xfrm>
        </p:spPr>
        <p:txBody>
          <a:bodyPr>
            <a:noAutofit/>
          </a:bodyPr>
          <a:lstStyle/>
          <a:p>
            <a:pPr algn="l"/>
            <a:r>
              <a:rPr lang="pt-BR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saúde?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AA92C1-4810-424D-A609-D4E85ABA1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" y="1414707"/>
            <a:ext cx="10908792" cy="4295627"/>
          </a:xfrm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(OMS) Organização Mundial da Saúde define saúde como um estado de completo bem-estar físico, mental e social. </a:t>
            </a:r>
          </a:p>
          <a:p>
            <a:pPr algn="l"/>
            <a:r>
              <a:rPr lang="pt-BR" sz="4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seja...</a:t>
            </a:r>
          </a:p>
          <a:p>
            <a:pPr algn="l"/>
            <a:endParaRPr lang="pt-BR" sz="40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4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não é só o corpo.</a:t>
            </a:r>
          </a:p>
        </p:txBody>
      </p:sp>
    </p:spTree>
    <p:extLst>
      <p:ext uri="{BB962C8B-B14F-4D97-AF65-F5344CB8AC3E}">
        <p14:creationId xmlns:p14="http://schemas.microsoft.com/office/powerpoint/2010/main" val="446673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1DDCB5-6423-3522-FB1B-6AD1860929CF}"/>
              </a:ext>
            </a:extLst>
          </p:cNvPr>
          <p:cNvSpPr txBox="1"/>
          <p:nvPr/>
        </p:nvSpPr>
        <p:spPr>
          <a:xfrm>
            <a:off x="129074" y="251926"/>
            <a:ext cx="119338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7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também incentivar a fazer escolhas melhores para o cardápio, como as frutas e verduras sazonais (</a:t>
            </a:r>
            <a:r>
              <a:rPr lang="pt-BR" sz="3700" dirty="0" err="1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7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maracujá e cenoura, rúcula)</a:t>
            </a:r>
          </a:p>
          <a:p>
            <a:endParaRPr lang="pt-BR" sz="37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7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um dia para mostrar as crianças as frutas e verduras que temos na região (nem que seja duas opções)</a:t>
            </a:r>
          </a:p>
          <a:p>
            <a:endParaRPr lang="pt-BR" sz="37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7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voz a elas para falar sobre as preferências, identificar e experimentar novas</a:t>
            </a:r>
          </a:p>
        </p:txBody>
      </p:sp>
    </p:spTree>
    <p:extLst>
      <p:ext uri="{BB962C8B-B14F-4D97-AF65-F5344CB8AC3E}">
        <p14:creationId xmlns:p14="http://schemas.microsoft.com/office/powerpoint/2010/main" val="362893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14199C-765E-5926-23D6-DA63E3E1AE55}"/>
              </a:ext>
            </a:extLst>
          </p:cNvPr>
          <p:cNvSpPr txBox="1"/>
          <p:nvPr/>
        </p:nvSpPr>
        <p:spPr>
          <a:xfrm>
            <a:off x="637591" y="1483567"/>
            <a:ext cx="10916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Reorientação, fazer que elas entendam que as doenças que são tratadas hoje, podem ser prevenidas com hábitos saudáveis, com cuidado contínuo e preventivo.</a:t>
            </a:r>
          </a:p>
        </p:txBody>
      </p:sp>
    </p:spTree>
    <p:extLst>
      <p:ext uri="{BB962C8B-B14F-4D97-AF65-F5344CB8AC3E}">
        <p14:creationId xmlns:p14="http://schemas.microsoft.com/office/powerpoint/2010/main" val="528522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E7A729-2D05-0CF6-028D-24F65273EF97}"/>
              </a:ext>
            </a:extLst>
          </p:cNvPr>
          <p:cNvSpPr txBox="1"/>
          <p:nvPr/>
        </p:nvSpPr>
        <p:spPr>
          <a:xfrm>
            <a:off x="839756" y="494522"/>
            <a:ext cx="10907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como um professor de matemática pode trabalhar saúde</a:t>
            </a:r>
          </a:p>
          <a:p>
            <a:pPr algn="just"/>
            <a:endParaRPr lang="pt-BR" sz="4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matemática ajuda a tirar a alimentação do campo de ‘opinião’ e traz para o campo dos fatos e proporções.</a:t>
            </a:r>
          </a:p>
        </p:txBody>
      </p:sp>
    </p:spTree>
    <p:extLst>
      <p:ext uri="{BB962C8B-B14F-4D97-AF65-F5344CB8AC3E}">
        <p14:creationId xmlns:p14="http://schemas.microsoft.com/office/powerpoint/2010/main" val="3418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02CD36-7418-CEA7-E4D0-D1E5A3802564}"/>
              </a:ext>
            </a:extLst>
          </p:cNvPr>
          <p:cNvSpPr txBox="1"/>
          <p:nvPr/>
        </p:nvSpPr>
        <p:spPr>
          <a:xfrm>
            <a:off x="1057469" y="895939"/>
            <a:ext cx="1007706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gráficos de preferência: faça uma votação na sala sobre frutas favoritas. Use os dados para construir gráficos de barra ou setores.</a:t>
            </a:r>
          </a:p>
          <a:p>
            <a:pPr algn="just"/>
            <a:endParaRPr lang="pt-BR" sz="3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Geometria: identificar as formas geométricas, como o circulo da laranja e o triangulo da melancia</a:t>
            </a:r>
          </a:p>
        </p:txBody>
      </p:sp>
    </p:spTree>
    <p:extLst>
      <p:ext uri="{BB962C8B-B14F-4D97-AF65-F5344CB8AC3E}">
        <p14:creationId xmlns:p14="http://schemas.microsoft.com/office/powerpoint/2010/main" val="2348767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27795D-402C-4CB9-DBFF-DC01DEE49741}"/>
              </a:ext>
            </a:extLst>
          </p:cNvPr>
          <p:cNvSpPr txBox="1"/>
          <p:nvPr/>
        </p:nvSpPr>
        <p:spPr>
          <a:xfrm>
            <a:off x="335902" y="280120"/>
            <a:ext cx="11709918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Língua Portuguesa...</a:t>
            </a:r>
          </a:p>
          <a:p>
            <a:pPr algn="just"/>
            <a:endParaRPr lang="pt-BR" sz="3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 Textual Receitas: Trabalhe a estrutura do texto (ingredientes e modo de preparo). Proponha que eles escrevam a ‘Receita do Lanche Ideal’. Isso treina o uso dos verbos no imperativo. </a:t>
            </a:r>
          </a:p>
          <a:p>
            <a:pPr algn="just"/>
            <a:endParaRPr lang="pt-BR" sz="3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 e vocabulário: explore a origem das palavras (</a:t>
            </a:r>
            <a:r>
              <a:rPr lang="pt-BR" sz="3500" dirty="0" err="1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5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onde vem a palavra ‘vitamina’) e leiam juntos</a:t>
            </a:r>
          </a:p>
        </p:txBody>
      </p:sp>
    </p:spTree>
    <p:extLst>
      <p:ext uri="{BB962C8B-B14F-4D97-AF65-F5344CB8AC3E}">
        <p14:creationId xmlns:p14="http://schemas.microsoft.com/office/powerpoint/2010/main" val="914723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670C02C-BF29-48A1-D7E4-2E01657605CA}"/>
              </a:ext>
            </a:extLst>
          </p:cNvPr>
          <p:cNvSpPr txBox="1"/>
          <p:nvPr/>
        </p:nvSpPr>
        <p:spPr>
          <a:xfrm>
            <a:off x="339687" y="296520"/>
            <a:ext cx="115126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Hoje falamos sobre saúde ao longo da vida.</a:t>
            </a: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Falamos de alimentação, hábitos, rotina...</a:t>
            </a:r>
          </a:p>
          <a:p>
            <a:pPr algn="l" rtl="0">
              <a:buNone/>
            </a:pP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no fundo, falamos sobre algo muito maior: o futuro das crianças que passam todos os dias pelas mãos de vocês.</a:t>
            </a:r>
            <a:endParaRPr lang="pt-BR" sz="45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72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FBDD6B-6C0C-C5E5-0EDD-B7C44177DBFD}"/>
              </a:ext>
            </a:extLst>
          </p:cNvPr>
          <p:cNvSpPr txBox="1"/>
          <p:nvPr/>
        </p:nvSpPr>
        <p:spPr>
          <a:xfrm>
            <a:off x="334346" y="396466"/>
            <a:ext cx="115233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 muitas vezes, até mesmo antes da família perceber, é o professor que nota quando a criança está cansada, agitada, desatenta ou sem energia.</a:t>
            </a: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endParaRPr lang="pt-BR" sz="4500" b="0" i="0" dirty="0">
              <a:solidFill>
                <a:srgbClr val="016D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agora vocês sabem que isso pode ter relação direta com a saúde e a alimentação dela.</a:t>
            </a: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7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C8B9FEF-5C1E-3A45-4FDF-29DC58ACF91E}"/>
              </a:ext>
            </a:extLst>
          </p:cNvPr>
          <p:cNvSpPr txBox="1"/>
          <p:nvPr/>
        </p:nvSpPr>
        <p:spPr>
          <a:xfrm>
            <a:off x="620617" y="881459"/>
            <a:ext cx="109507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Vocês não ensinam só conteúdo.</a:t>
            </a: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Vocês participam da construção de vidas.</a:t>
            </a:r>
          </a:p>
          <a:p>
            <a:pPr algn="l" rtl="0">
              <a:buNone/>
            </a:pP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 saúde faz parte dessa construção.</a:t>
            </a:r>
          </a:p>
        </p:txBody>
      </p:sp>
    </p:spTree>
    <p:extLst>
      <p:ext uri="{BB962C8B-B14F-4D97-AF65-F5344CB8AC3E}">
        <p14:creationId xmlns:p14="http://schemas.microsoft.com/office/powerpoint/2010/main" val="3964904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FB64BF-43E7-16BB-1C68-9901B38819D6}"/>
              </a:ext>
            </a:extLst>
          </p:cNvPr>
          <p:cNvSpPr txBox="1"/>
          <p:nvPr/>
        </p:nvSpPr>
        <p:spPr>
          <a:xfrm>
            <a:off x="455364" y="1177483"/>
            <a:ext cx="112812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existe educação para a saúde vinda de um educador esgotado.</a:t>
            </a:r>
          </a:p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saúde ao longo da vida também é sobre você.</a:t>
            </a:r>
          </a:p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você não prioriza seu sono e seus limites, você esta ensinando ao seu aluno, pelo exemplo, que o esgotamento é o preço do sucesso. 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endParaRPr lang="pt-BR" sz="3000" b="0" i="0" dirty="0">
              <a:solidFill>
                <a:srgbClr val="016D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endParaRPr lang="pt-BR" sz="30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30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nós sabemos que esse preço é alto demais.</a:t>
            </a:r>
            <a:endParaRPr lang="pt-BR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26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4B78742-022F-615F-BA28-B6D900B0F53D}"/>
              </a:ext>
            </a:extLst>
          </p:cNvPr>
          <p:cNvSpPr txBox="1"/>
          <p:nvPr/>
        </p:nvSpPr>
        <p:spPr>
          <a:xfrm>
            <a:off x="241041" y="850746"/>
            <a:ext cx="1170991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a gente quer adultos mais saudáveis no futuro, a gente precisa começar cuidando da saúde das crianças hoje.</a:t>
            </a:r>
          </a:p>
          <a:p>
            <a:pPr algn="l" rtl="0">
              <a:buNone/>
            </a:pP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pt-BR" sz="4500" b="0" i="0" dirty="0">
                <a:solidFill>
                  <a:srgbClr val="016D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vocês fazem parte disso todos os dias.</a:t>
            </a:r>
            <a:endParaRPr lang="pt-BR" sz="4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5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F9637F9-A328-0735-239E-824BCDBD82C6}"/>
              </a:ext>
            </a:extLst>
          </p:cNvPr>
          <p:cNvSpPr txBox="1"/>
          <p:nvPr/>
        </p:nvSpPr>
        <p:spPr>
          <a:xfrm>
            <a:off x="1378599" y="766770"/>
            <a:ext cx="832523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mente.</a:t>
            </a:r>
          </a:p>
          <a:p>
            <a:pPr algn="l"/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ambiente.</a:t>
            </a:r>
          </a:p>
          <a:p>
            <a:pPr algn="l"/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estilo de vida.</a:t>
            </a:r>
          </a:p>
          <a:p>
            <a:pPr algn="l"/>
            <a:r>
              <a:rPr lang="pt-BR" sz="5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que a gente constrói todos os dias.</a:t>
            </a:r>
          </a:p>
        </p:txBody>
      </p:sp>
    </p:spTree>
    <p:extLst>
      <p:ext uri="{BB962C8B-B14F-4D97-AF65-F5344CB8AC3E}">
        <p14:creationId xmlns:p14="http://schemas.microsoft.com/office/powerpoint/2010/main" val="9945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0329B07-4C81-5F68-8D3B-41C2F877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EEC1A2B-FED0-281D-BA82-93D4C9042FF8}"/>
              </a:ext>
            </a:extLst>
          </p:cNvPr>
          <p:cNvSpPr txBox="1"/>
          <p:nvPr/>
        </p:nvSpPr>
        <p:spPr>
          <a:xfrm>
            <a:off x="407624" y="1720840"/>
            <a:ext cx="524855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</a:p>
          <a:p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Nutricionista Maratthan Lima</a:t>
            </a:r>
          </a:p>
        </p:txBody>
      </p:sp>
    </p:spTree>
    <p:extLst>
      <p:ext uri="{BB962C8B-B14F-4D97-AF65-F5344CB8AC3E}">
        <p14:creationId xmlns:p14="http://schemas.microsoft.com/office/powerpoint/2010/main" val="260436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3D79F-9CE9-7A4E-8B45-E92E935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934663"/>
          </a:xfrm>
        </p:spPr>
        <p:txBody>
          <a:bodyPr>
            <a:noAutofit/>
          </a:bodyPr>
          <a:lstStyle/>
          <a:p>
            <a:r>
              <a:rPr lang="pt-BR" sz="7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é exatamente por isso que a saúde não começa na fase adulta... </a:t>
            </a:r>
            <a:br>
              <a:rPr lang="pt-BR" sz="7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7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7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começa muito antes.</a:t>
            </a:r>
          </a:p>
        </p:txBody>
      </p:sp>
    </p:spTree>
    <p:extLst>
      <p:ext uri="{BB962C8B-B14F-4D97-AF65-F5344CB8AC3E}">
        <p14:creationId xmlns:p14="http://schemas.microsoft.com/office/powerpoint/2010/main" val="42746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717A01-CADA-7666-687C-E0C582675D6F}"/>
              </a:ext>
            </a:extLst>
          </p:cNvPr>
          <p:cNvSpPr txBox="1"/>
          <p:nvPr/>
        </p:nvSpPr>
        <p:spPr>
          <a:xfrm>
            <a:off x="307911" y="584318"/>
            <a:ext cx="1119673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6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escolhas na infância e juventude (período escolar) impactam diretamente a longevidade e a qualidade do envelhecimento.</a:t>
            </a:r>
          </a:p>
        </p:txBody>
      </p:sp>
    </p:spTree>
    <p:extLst>
      <p:ext uri="{BB962C8B-B14F-4D97-AF65-F5344CB8AC3E}">
        <p14:creationId xmlns:p14="http://schemas.microsoft.com/office/powerpoint/2010/main" val="211015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9690C-FE53-7BF0-305E-44A59D626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691" y="605929"/>
            <a:ext cx="11248221" cy="500165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do exemplo...</a:t>
            </a:r>
            <a:br>
              <a:rPr lang="pt-BR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Educadores que praticam o autocuidado inspiram alunos a desenvolverem autonomia e hábitos saudáveis.</a:t>
            </a:r>
            <a:br>
              <a:rPr lang="pt-BR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2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0EC986-D468-BC97-2FFF-68966A93E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810"/>
            <a:ext cx="10515600" cy="5299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4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 gente é jovem, acha que saúde é não estar doente. </a:t>
            </a:r>
          </a:p>
          <a:p>
            <a:pPr marL="0" indent="0">
              <a:buNone/>
            </a:pPr>
            <a:endParaRPr lang="pt-BR" sz="54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4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 gente envelhece, percebe que saúde é ter cuidado antes da doença chegar.</a:t>
            </a:r>
          </a:p>
        </p:txBody>
      </p:sp>
    </p:spTree>
    <p:extLst>
      <p:ext uri="{BB962C8B-B14F-4D97-AF65-F5344CB8AC3E}">
        <p14:creationId xmlns:p14="http://schemas.microsoft.com/office/powerpoint/2010/main" val="410829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B82ED-50FC-013C-C818-505798DD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3988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a saúde começa nas escolhas que fazemos todos os dias, durante toda a vida.</a:t>
            </a:r>
            <a:br>
              <a:rPr lang="pt-BR" sz="6000" dirty="0">
                <a:solidFill>
                  <a:srgbClr val="016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6000" dirty="0">
              <a:solidFill>
                <a:srgbClr val="016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19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1280</Words>
  <Application>Microsoft Office PowerPoint</Application>
  <PresentationFormat>Widescreen</PresentationFormat>
  <Paragraphs>157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do Office</vt:lpstr>
      <vt:lpstr>Saúde - Uma perspectiva de toda a vida.</vt:lpstr>
      <vt:lpstr>Apresentação do PowerPoint</vt:lpstr>
      <vt:lpstr>O que é saúde?</vt:lpstr>
      <vt:lpstr>Apresentação do PowerPoint</vt:lpstr>
      <vt:lpstr>E é exatamente por isso que a saúde não começa na fase adulta...   Ela começa muito antes.</vt:lpstr>
      <vt:lpstr>Apresentação do PowerPoint</vt:lpstr>
      <vt:lpstr>A importância do exemplo...  Educadores que praticam o autocuidado inspiram alunos a desenvolverem autonomia e hábitos saudáveis. </vt:lpstr>
      <vt:lpstr>Apresentação do PowerPoint</vt:lpstr>
      <vt:lpstr>Mas a saúde começa nas escolhas que fazemos todos os dias, durante toda a vida.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Julia Fernandes Miranda</dc:creator>
  <cp:lastModifiedBy>Maratthan Lino</cp:lastModifiedBy>
  <cp:revision>8</cp:revision>
  <dcterms:created xsi:type="dcterms:W3CDTF">2026-01-06T20:40:47Z</dcterms:created>
  <dcterms:modified xsi:type="dcterms:W3CDTF">2026-02-25T11:40:35Z</dcterms:modified>
</cp:coreProperties>
</file>